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Merriweather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erriweather-italic.fntdata"/><Relationship Id="rId27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a05f51ff3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a05f51ff3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a05f51ff3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a05f51ff3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05f51ff3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a05f51ff3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a05f51ff3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a05f51ff3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a05f51ff3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a05f51ff3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a05f51ff3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a05f51ff3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a05f51ff39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a05f51ff3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a05f51ff3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a05f51ff3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a05f51ff3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a05f51ff3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a05f51ff3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a05f51ff3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a05f51ff3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a05f51ff3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a05f51ff3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a05f51ff3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a05f51ff3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a05f51ff3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a05f51ff3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a05f51ff3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a05f51ff3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a05f51ff3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Presentation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Anna Leavitt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224225" y="1480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decided to take a closer look at Turkana, where the most cases seem clustered.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Original dataset specified three areas of Turkana: North, Central, and South (case #s)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digitized Turkana boundaries &amp; read in the geojson file to notebook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Modified the geodataframe to include cases, deaths, and case </a:t>
            </a:r>
            <a:r>
              <a:rPr lang="en"/>
              <a:t>fatality</a:t>
            </a:r>
            <a:r>
              <a:rPr lang="en"/>
              <a:t> ratio for each sub-section</a:t>
            </a:r>
            <a:endParaRPr/>
          </a:p>
        </p:txBody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311725" y="500925"/>
            <a:ext cx="4087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Turkana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389575"/>
            <a:ext cx="4087218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875" y="2926975"/>
            <a:ext cx="3675124" cy="17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Appended Turkana geodataframe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0" y="781600"/>
            <a:ext cx="2997576" cy="29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9976" y="152400"/>
            <a:ext cx="2492153" cy="42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 rotWithShape="1">
          <a:blip r:embed="rId5">
            <a:alphaModFix/>
          </a:blip>
          <a:srcRect b="1273" l="0" r="0" t="0"/>
          <a:stretch/>
        </p:blipFill>
        <p:spPr>
          <a:xfrm>
            <a:off x="5928175" y="333650"/>
            <a:ext cx="3044676" cy="357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4521400"/>
            <a:ext cx="5894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results: incl. ‘deaths’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0" y="39925"/>
            <a:ext cx="5728701" cy="20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50" y="2177000"/>
            <a:ext cx="5841199" cy="21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8499" y="483650"/>
            <a:ext cx="2914351" cy="3489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230450" y="1480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Turkana has both the largest amount of cholera cases and deaths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Turkana South has most number of cases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Turkana Central has greatest number of deaths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Turkana North has significantly smaller values than the other two regions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Once Turkana was divided, Kitui had greatest number of cases - but Turkana South had second highest concentration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Kitui has very low CFR, Nairobi has very high CFR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6400" y="1429978"/>
            <a:ext cx="4527599" cy="27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cont.</a:t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505700"/>
            <a:ext cx="4969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case / death data for a stretch of districts in more central Kenya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cases around Turkana Lake than Lake Victoria / Indian Ocean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Significant results - cholera is waterborne disease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Most cases on west coast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Kitui results more likely foodborne related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districts of Nairobi and West Pokot have a </a:t>
            </a:r>
            <a:r>
              <a:rPr lang="en"/>
              <a:t>significantly</a:t>
            </a:r>
            <a:r>
              <a:rPr lang="en"/>
              <a:t> higher case fatality ratio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b="0" l="0" r="0" t="19549"/>
          <a:stretch/>
        </p:blipFill>
        <p:spPr>
          <a:xfrm>
            <a:off x="5814600" y="1375350"/>
            <a:ext cx="3103451" cy="33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- What does this mean?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311725" y="1530700"/>
            <a:ext cx="8106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 public health professional: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Turkana Lake most likely has a high concentration of v. cholerae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Concentration focused on lower Turkana, west coast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district of Kitui has an interestingly high amount of cholera cases for being an inland district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Investigate foodborne routes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Hygiene</a:t>
            </a:r>
            <a:r>
              <a:rPr lang="en"/>
              <a:t> patterns?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Why are deaths higher in certain areas (Nairobi, W. Pokot, C. Turkana)?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Most likely lack of resources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 would be interested in comparing health outcomes in Nairobi vs. Kitui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Overall, hotpot analysis focuses on a cholera concentration in Turkana Lake. This is the most useful finding, but other interesting </a:t>
            </a:r>
            <a:r>
              <a:rPr lang="en"/>
              <a:t>outcomes</a:t>
            </a:r>
            <a:r>
              <a:rPr lang="en"/>
              <a:t> could be further investigated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Cholera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505700"/>
            <a:ext cx="8106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Cholera is an acute disease caused by infection of </a:t>
            </a:r>
            <a:r>
              <a:rPr i="1" lang="en"/>
              <a:t>v. cholerae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Two different routes of transmission: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Waterborne: drinking infected water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Foodborne: ingesting </a:t>
            </a:r>
            <a:r>
              <a:rPr lang="en"/>
              <a:t>contaminated</a:t>
            </a:r>
            <a:r>
              <a:rPr lang="en"/>
              <a:t> food (most </a:t>
            </a:r>
            <a:r>
              <a:rPr lang="en"/>
              <a:t>typically</a:t>
            </a:r>
            <a:r>
              <a:rPr lang="en"/>
              <a:t> seafood)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Human behavior significant to </a:t>
            </a:r>
            <a:r>
              <a:rPr lang="en"/>
              <a:t>occurrence</a:t>
            </a:r>
            <a:r>
              <a:rPr lang="en"/>
              <a:t> and severity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Environmental </a:t>
            </a:r>
            <a:r>
              <a:rPr lang="en"/>
              <a:t>hygiene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Personal hygiene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Food preparation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Often mild, can be severe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Fatality rate has declined over the decades due to </a:t>
            </a:r>
            <a:r>
              <a:rPr lang="en"/>
              <a:t>positive</a:t>
            </a:r>
            <a:r>
              <a:rPr lang="en"/>
              <a:t> changes in human </a:t>
            </a:r>
            <a:r>
              <a:rPr lang="en"/>
              <a:t>hygiene</a:t>
            </a:r>
            <a:r>
              <a:rPr lang="en"/>
              <a:t> and public awareness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Resources contribute greatly to CFR (case fatality ratio)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Dehydration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82755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Cholera in Kenya - Rationale &amp; Objective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505700"/>
            <a:ext cx="79194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Cholera in an endemic/epidemic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Made up of specific outbreaks in different areas on the world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Outbreaks most common in Africa and Southeast Asia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Kenya is a cholera </a:t>
            </a:r>
            <a:r>
              <a:rPr lang="en"/>
              <a:t>endemic</a:t>
            </a:r>
            <a:r>
              <a:rPr lang="en"/>
              <a:t> country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Big outbreaks this century: 2008, 2009, 2011, 2015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Sufficient data available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Epidemiological</a:t>
            </a:r>
            <a:r>
              <a:rPr b="1" lang="en"/>
              <a:t> studies are imperative for improving human health outcomes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analyze hotspots and clustering of cholera in Kenya dependant on case counts, death counts, and CFR (case fatality ratio) based on </a:t>
            </a:r>
            <a:r>
              <a:rPr lang="en" u="sng"/>
              <a:t>district</a:t>
            </a:r>
            <a:endParaRPr u="sng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analyze possible sources of outbreak - why are certain districts higher than others? Can we make guesses of outbreak sources based on geospatial variation?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25" y="500925"/>
            <a:ext cx="405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62425" y="1499450"/>
            <a:ext cx="56061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Cholera case data provided by CDC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COVIS - Cholera </a:t>
            </a:r>
            <a:r>
              <a:rPr lang="en"/>
              <a:t>surveillance</a:t>
            </a:r>
            <a:r>
              <a:rPr lang="en"/>
              <a:t> system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available for 2009 outbreak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Comprehensive outbreak data sometimes not public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Generalized by district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Big report from the department of Health and Human Services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Case/death/CFR data pulled from report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Geospatial data of districts available from IGIS Map tool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Turkana areas digitized by myself based on local map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0" r="0" t="1536"/>
          <a:stretch/>
        </p:blipFill>
        <p:spPr>
          <a:xfrm>
            <a:off x="5902200" y="1387850"/>
            <a:ext cx="2870675" cy="335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505700"/>
            <a:ext cx="31071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Pandas &amp; geopandas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Importing both spatial &amp; non-spatial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Merging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Visualizing</a:t>
            </a:r>
            <a:r>
              <a:rPr lang="en"/>
              <a:t> results with matplotlib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Analyzing results based on cases, deaths, and case fatality ratio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Exploring hotspots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575" y="133350"/>
            <a:ext cx="5396026" cy="3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 b="0" l="0" r="29353" t="0"/>
          <a:stretch/>
        </p:blipFill>
        <p:spPr>
          <a:xfrm>
            <a:off x="4599900" y="3369000"/>
            <a:ext cx="4516674" cy="17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25" y="500925"/>
            <a:ext cx="1919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 sz="1200"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49261" l="0" r="0" t="0"/>
          <a:stretch/>
        </p:blipFill>
        <p:spPr>
          <a:xfrm>
            <a:off x="2858525" y="220825"/>
            <a:ext cx="6089449" cy="18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3600" y="4242475"/>
            <a:ext cx="1991350" cy="6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3625" y="2158975"/>
            <a:ext cx="4803723" cy="27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Merging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Defining CRS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Sorting by cases: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Turkana (3213)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Kitui (1854)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Marsabit (1131)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Sorting by deaths: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Turkana (56)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Nairobi (31)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Isiolo (29)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b="0" l="17972" r="0" t="0"/>
          <a:stretch/>
        </p:blipFill>
        <p:spPr>
          <a:xfrm>
            <a:off x="62625" y="514875"/>
            <a:ext cx="2869999" cy="32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 rotWithShape="1">
          <a:blip r:embed="rId4">
            <a:alphaModFix/>
          </a:blip>
          <a:srcRect b="0" l="18487" r="0" t="0"/>
          <a:stretch/>
        </p:blipFill>
        <p:spPr>
          <a:xfrm>
            <a:off x="2887500" y="597413"/>
            <a:ext cx="3131101" cy="32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Boxplots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5">
            <a:alphaModFix/>
          </a:blip>
          <a:srcRect b="0" l="20723" r="0" t="0"/>
          <a:stretch/>
        </p:blipFill>
        <p:spPr>
          <a:xfrm>
            <a:off x="6129725" y="611738"/>
            <a:ext cx="2939251" cy="306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4521400"/>
            <a:ext cx="9945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09727" cy="42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527" y="152400"/>
            <a:ext cx="4277073" cy="4088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8600" y="4521400"/>
            <a:ext cx="2457415" cy="4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186725" y="4515150"/>
            <a:ext cx="11445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Cases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500" y="25388"/>
            <a:ext cx="3103449" cy="421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100400"/>
            <a:ext cx="3588848" cy="42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3200" y="56650"/>
            <a:ext cx="2739500" cy="414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